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6" r:id="rId1"/>
  </p:sldMasterIdLst>
  <p:notesMasterIdLst>
    <p:notesMasterId r:id="rId19"/>
  </p:notesMasterIdLst>
  <p:handoutMasterIdLst>
    <p:handoutMasterId r:id="rId20"/>
  </p:handoutMasterIdLst>
  <p:sldIdLst>
    <p:sldId id="410" r:id="rId2"/>
    <p:sldId id="431" r:id="rId3"/>
    <p:sldId id="432" r:id="rId4"/>
    <p:sldId id="433" r:id="rId5"/>
    <p:sldId id="436" r:id="rId6"/>
    <p:sldId id="430" r:id="rId7"/>
    <p:sldId id="438" r:id="rId8"/>
    <p:sldId id="440" r:id="rId9"/>
    <p:sldId id="439" r:id="rId10"/>
    <p:sldId id="443" r:id="rId11"/>
    <p:sldId id="444" r:id="rId12"/>
    <p:sldId id="445" r:id="rId13"/>
    <p:sldId id="435" r:id="rId14"/>
    <p:sldId id="451" r:id="rId15"/>
    <p:sldId id="442" r:id="rId16"/>
    <p:sldId id="453" r:id="rId17"/>
    <p:sldId id="450" r:id="rId18"/>
  </p:sldIdLst>
  <p:sldSz cx="9144000" cy="6858000" type="screen4x3"/>
  <p:notesSz cx="6797675" cy="9872663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EFF5FB"/>
    <a:srgbClr val="F2F7FC"/>
    <a:srgbClr val="E1EBF7"/>
    <a:srgbClr val="FFE7F4"/>
    <a:srgbClr val="FFEFF8"/>
    <a:srgbClr val="FFE5F3"/>
    <a:srgbClr val="E4EDF8"/>
    <a:srgbClr val="8D8E8D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02" autoAdjust="0"/>
    <p:restoredTop sz="94711" autoAdjust="0"/>
  </p:normalViewPr>
  <p:slideViewPr>
    <p:cSldViewPr snapToGrid="0" showGuides="1">
      <p:cViewPr>
        <p:scale>
          <a:sx n="94" d="100"/>
          <a:sy n="94" d="100"/>
        </p:scale>
        <p:origin x="-2124" y="-600"/>
      </p:cViewPr>
      <p:guideLst>
        <p:guide orient="horz" pos="3925"/>
        <p:guide orient="horz" pos="1029"/>
        <p:guide orient="horz" pos="311"/>
        <p:guide orient="horz" pos="3887"/>
        <p:guide pos="4662"/>
        <p:guide pos="5382"/>
        <p:guide pos="540"/>
        <p:guide pos="2892"/>
        <p:guide pos="30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60" cy="49363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D90275-9056-4731-80CE-DB7EBD8C6F40}" type="datetimeFigureOut">
              <a:rPr lang="it-IT"/>
              <a:pPr/>
              <a:t>02/08/2013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4" y="9377317"/>
            <a:ext cx="2945660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BF87D9-37F3-4F6A-AAB3-62744C40C517}" type="slidenum">
              <a:rPr lang="it-IT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9636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60" cy="49363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90B215-3E0C-4FD1-8243-D57075C554EA}" type="datetimeFigureOut">
              <a:rPr lang="it-IT"/>
              <a:pPr/>
              <a:t>02/08/2013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45660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377317"/>
            <a:ext cx="2945660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9AD1D09-984F-4024-A3CE-84CBD68308F1}" type="slidenum">
              <a:rPr lang="it-IT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02568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D1D09-984F-4024-A3CE-84CBD68308F1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916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smtClean="0"/>
              <a:t>01/01/2014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7" name="CasellaDiTesto 16"/>
          <p:cNvSpPr txBox="1">
            <a:spLocks noChangeArrowheads="1"/>
          </p:cNvSpPr>
          <p:nvPr userDrawn="1"/>
        </p:nvSpPr>
        <p:spPr bwMode="auto">
          <a:xfrm>
            <a:off x="-287338" y="-271463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sp>
        <p:nvSpPr>
          <p:cNvPr id="18" name="CasellaDiTesto 17"/>
          <p:cNvSpPr txBox="1">
            <a:spLocks noChangeArrowheads="1"/>
          </p:cNvSpPr>
          <p:nvPr userDrawn="1"/>
        </p:nvSpPr>
        <p:spPr bwMode="auto">
          <a:xfrm>
            <a:off x="999528" y="6388776"/>
            <a:ext cx="2097088" cy="18573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1200" dirty="0" smtClean="0">
                <a:latin typeface="Calibri"/>
                <a:cs typeface="Calibri"/>
              </a:rPr>
              <a:t>Beniculturali.it</a:t>
            </a:r>
          </a:p>
        </p:txBody>
      </p:sp>
      <p:pic>
        <p:nvPicPr>
          <p:cNvPr id="1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33" y="560124"/>
            <a:ext cx="1247247" cy="99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hf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01/01/2014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0D60-3688-4F5D-B4CC-A574B1D44422}" type="slidenum">
              <a:rPr lang="it-IT" smtClean="0"/>
              <a:pPr/>
              <a:t>‹N›</a:t>
            </a:fld>
            <a:endParaRPr lang="it-IT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4" name="CasellaDiTesto 13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pic>
        <p:nvPicPr>
          <p:cNvPr id="22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>
            <a:spLocks noChangeArrowheads="1"/>
          </p:cNvSpPr>
          <p:nvPr userDrawn="1"/>
        </p:nvSpPr>
        <p:spPr bwMode="auto">
          <a:xfrm>
            <a:off x="-287338" y="-271463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sp>
        <p:nvSpPr>
          <p:cNvPr id="5" name="CasellaDiTesto 4"/>
          <p:cNvSpPr txBox="1">
            <a:spLocks noChangeArrowheads="1"/>
          </p:cNvSpPr>
          <p:nvPr userDrawn="1"/>
        </p:nvSpPr>
        <p:spPr bwMode="auto">
          <a:xfrm>
            <a:off x="999528" y="6388776"/>
            <a:ext cx="2097088" cy="18573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1200" dirty="0" smtClean="0">
                <a:latin typeface="Calibri"/>
                <a:cs typeface="Calibri"/>
              </a:rPr>
              <a:t>Beniculturali.it</a:t>
            </a:r>
          </a:p>
        </p:txBody>
      </p:sp>
      <p:sp>
        <p:nvSpPr>
          <p:cNvPr id="7" name="Segnaposto titolo 1"/>
          <p:cNvSpPr>
            <a:spLocks noGrp="1"/>
          </p:cNvSpPr>
          <p:nvPr>
            <p:ph type="title"/>
          </p:nvPr>
        </p:nvSpPr>
        <p:spPr>
          <a:xfrm>
            <a:off x="999505" y="2423758"/>
            <a:ext cx="7530133" cy="128632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600" b="0" i="0" baseline="0">
                <a:solidFill>
                  <a:schemeClr val="tx2"/>
                </a:solidFill>
                <a:latin typeface="Calibri"/>
                <a:cs typeface="Calibri"/>
              </a:defRPr>
            </a:lvl1pPr>
          </a:lstStyle>
          <a:p>
            <a:r>
              <a:rPr lang="it-IT" dirty="0" smtClean="0"/>
              <a:t>Fare clic per modificare stile</a:t>
            </a:r>
          </a:p>
        </p:txBody>
      </p:sp>
      <p:sp>
        <p:nvSpPr>
          <p:cNvPr id="8" name="Segnaposto data 14"/>
          <p:cNvSpPr>
            <a:spLocks noGrp="1"/>
          </p:cNvSpPr>
          <p:nvPr>
            <p:ph type="dt" sz="half" idx="10"/>
          </p:nvPr>
        </p:nvSpPr>
        <p:spPr>
          <a:xfrm>
            <a:off x="987746" y="4672013"/>
            <a:ext cx="204279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>
              <a:defRPr lang="it-IT" sz="1200" baseline="0" smtClean="0">
                <a:solidFill>
                  <a:schemeClr val="tx2"/>
                </a:solidFill>
                <a:latin typeface="Calibri"/>
                <a:ea typeface="MS PGothic" pitchFamily="34" charset="-128"/>
                <a:cs typeface="Calibri"/>
              </a:defRPr>
            </a:lvl1pPr>
          </a:lstStyle>
          <a:p>
            <a:pPr algn="l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it-IT" dirty="0" smtClean="0"/>
              <a:t>01/01/2014</a:t>
            </a:r>
            <a:endParaRPr lang="it-IT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9504" y="3710084"/>
            <a:ext cx="7530133" cy="709516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lang="it-IT" sz="1600" b="0" i="0" baseline="0" noProof="0" dirty="0" smtClean="0">
                <a:solidFill>
                  <a:schemeClr val="tx2"/>
                </a:solidFill>
              </a:defRPr>
            </a:lvl1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it-IT" noProof="0" dirty="0" smtClean="0"/>
              <a:t>Fare clic per modificare lo stile del sottotitolo dello schema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533" y="560124"/>
            <a:ext cx="1247247" cy="99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2130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5025" y="271464"/>
            <a:ext cx="6175375" cy="62954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1"/>
          </p:nvPr>
        </p:nvSpPr>
        <p:spPr>
          <a:xfrm>
            <a:off x="6305550" y="6565900"/>
            <a:ext cx="108743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it-IT" dirty="0" smtClean="0"/>
              <a:t>01/01/2014</a:t>
            </a:r>
            <a:endParaRPr lang="it-IT" dirty="0"/>
          </a:p>
        </p:txBody>
      </p:sp>
      <p:pic>
        <p:nvPicPr>
          <p:cNvPr id="6" name="Picture 5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>
              <a:latin typeface="Calibri"/>
              <a:cs typeface="Calibri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 userDrawn="1"/>
        </p:nvSpPr>
        <p:spPr bwMode="auto">
          <a:xfrm>
            <a:off x="827088" y="254000"/>
            <a:ext cx="6183312" cy="616111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no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it-IT" sz="2000" baseline="0" dirty="0" smtClean="0">
                <a:solidFill>
                  <a:schemeClr val="tx2"/>
                </a:solidFill>
                <a:latin typeface="Calibri"/>
                <a:cs typeface="Museo Sans 700" charset="0"/>
              </a:rPr>
              <a:t>INDICE / AGENDA</a:t>
            </a:r>
          </a:p>
        </p:txBody>
      </p:sp>
      <p:sp>
        <p:nvSpPr>
          <p:cNvPr id="19" name="Segnaposto testo 18"/>
          <p:cNvSpPr>
            <a:spLocks noGrp="1"/>
          </p:cNvSpPr>
          <p:nvPr>
            <p:ph type="body" sz="quarter" idx="14" hasCustomPrompt="1"/>
          </p:nvPr>
        </p:nvSpPr>
        <p:spPr>
          <a:xfrm>
            <a:off x="827088" y="1146175"/>
            <a:ext cx="3763962" cy="5011738"/>
          </a:xfrm>
        </p:spPr>
        <p:txBody>
          <a:bodyPr/>
          <a:lstStyle>
            <a:lvl1pPr marL="269875" indent="-269875">
              <a:buClr>
                <a:schemeClr val="tx2"/>
              </a:buClr>
              <a:buFont typeface="+mj-lt"/>
              <a:buAutoNum type="arabicPeriod"/>
              <a:defRPr sz="1600" b="0" i="0" baseline="0">
                <a:latin typeface="Calibri"/>
                <a:cs typeface="Calibri"/>
              </a:defRPr>
            </a:lvl1pPr>
            <a:lvl2pPr marL="269875" indent="0">
              <a:lnSpc>
                <a:spcPct val="120000"/>
              </a:lnSpc>
              <a:buClr>
                <a:schemeClr val="tx2"/>
              </a:buClr>
              <a:buFont typeface="+mj-lt"/>
              <a:buNone/>
              <a:defRPr sz="1400">
                <a:latin typeface="Calibri"/>
                <a:cs typeface="Calibri"/>
              </a:defRPr>
            </a:lvl2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1.1 Secondo livello</a:t>
            </a:r>
          </a:p>
        </p:txBody>
      </p:sp>
      <p:sp>
        <p:nvSpPr>
          <p:cNvPr id="12" name="Segnaposto testo 18"/>
          <p:cNvSpPr>
            <a:spLocks noGrp="1"/>
          </p:cNvSpPr>
          <p:nvPr>
            <p:ph type="body" sz="quarter" idx="21"/>
          </p:nvPr>
        </p:nvSpPr>
        <p:spPr>
          <a:xfrm>
            <a:off x="4809115" y="1131888"/>
            <a:ext cx="3734810" cy="5026025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lang="it-IT" sz="1600" b="0" i="0" baseline="0" dirty="0" smtClean="0"/>
            </a:lvl1pPr>
            <a:lvl2pPr>
              <a:defRPr lang="it-IT" sz="1400" dirty="0" smtClean="0"/>
            </a:lvl2pPr>
          </a:lstStyle>
          <a:p>
            <a:pPr marL="269875" lvl="0" indent="-269875">
              <a:buClr>
                <a:schemeClr val="tx2"/>
              </a:buClr>
              <a:buFont typeface="+mj-lt"/>
              <a:buAutoNum type="arabicPeriod"/>
            </a:pPr>
            <a:r>
              <a:rPr lang="it-IT" dirty="0" smtClean="0"/>
              <a:t>Fare clic per modificare gli stili del testo dello schema</a:t>
            </a:r>
          </a:p>
          <a:p>
            <a:pPr marL="269875" lvl="1" indent="0">
              <a:lnSpc>
                <a:spcPct val="120000"/>
              </a:lnSpc>
              <a:buClr>
                <a:schemeClr val="tx2"/>
              </a:buClr>
              <a:buFont typeface="+mj-lt"/>
              <a:buNone/>
            </a:pPr>
            <a:r>
              <a:rPr lang="it-IT" dirty="0" smtClean="0"/>
              <a:t>1.1 Secondo livello</a:t>
            </a:r>
          </a:p>
        </p:txBody>
      </p:sp>
      <p:sp>
        <p:nvSpPr>
          <p:cNvPr id="8" name="Segnaposto numero diapositiva 2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5C900B57-D269-42A2-82B0-4303C4AB27DA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Segnaposto data 15"/>
          <p:cNvSpPr>
            <a:spLocks noGrp="1"/>
          </p:cNvSpPr>
          <p:nvPr>
            <p:ph type="dt" sz="half" idx="23"/>
          </p:nvPr>
        </p:nvSpPr>
        <p:spPr>
          <a:xfrm>
            <a:off x="6305550" y="6565900"/>
            <a:ext cx="1087438" cy="365125"/>
          </a:xfrm>
          <a:prstGeom prst="rect">
            <a:avLst/>
          </a:prstGeom>
        </p:spPr>
        <p:txBody>
          <a:bodyPr/>
          <a:lstStyle>
            <a:lvl1pPr algn="r">
              <a:defRPr sz="1000" b="0" i="0">
                <a:solidFill>
                  <a:srgbClr val="8D8E8D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it-IT" dirty="0" smtClean="0"/>
              <a:t>01/01/2014</a:t>
            </a:r>
            <a:endParaRPr lang="it-IT" dirty="0"/>
          </a:p>
        </p:txBody>
      </p:sp>
      <p:pic>
        <p:nvPicPr>
          <p:cNvPr id="10" name="Picture 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5025" y="280988"/>
            <a:ext cx="6165850" cy="636156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7" name="Segnaposto numero diapositiva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BFCB3E23-058B-4C9C-83F1-BEA51746B1C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data 15"/>
          <p:cNvSpPr>
            <a:spLocks noGrp="1"/>
          </p:cNvSpPr>
          <p:nvPr>
            <p:ph type="dt" sz="half" idx="11"/>
          </p:nvPr>
        </p:nvSpPr>
        <p:spPr>
          <a:xfrm>
            <a:off x="6305550" y="6565900"/>
            <a:ext cx="1087438" cy="365125"/>
          </a:xfrm>
          <a:prstGeom prst="rect">
            <a:avLst/>
          </a:prstGeom>
        </p:spPr>
        <p:txBody>
          <a:bodyPr/>
          <a:lstStyle>
            <a:lvl1pPr algn="r">
              <a:defRPr sz="1000" b="0" i="0">
                <a:solidFill>
                  <a:srgbClr val="8D8E8D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it-IT" dirty="0" smtClean="0"/>
              <a:t>01/01/2014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/>
          </p:nvPr>
        </p:nvSpPr>
        <p:spPr>
          <a:xfrm>
            <a:off x="847725" y="1155700"/>
            <a:ext cx="7685088" cy="5075238"/>
          </a:xfrm>
        </p:spPr>
        <p:txBody>
          <a:bodyPr/>
          <a:lstStyle>
            <a:lvl1pPr>
              <a:lnSpc>
                <a:spcPct val="120000"/>
              </a:lnSpc>
              <a:defRPr sz="1800">
                <a:latin typeface="Calibri"/>
                <a:cs typeface="Calibri"/>
              </a:defRPr>
            </a:lvl1pPr>
            <a:lvl2pPr>
              <a:lnSpc>
                <a:spcPct val="120000"/>
              </a:lnSpc>
              <a:defRPr sz="1600">
                <a:latin typeface="Calibri"/>
                <a:cs typeface="Calibri"/>
              </a:defRPr>
            </a:lvl2pPr>
            <a:lvl3pPr>
              <a:lnSpc>
                <a:spcPct val="120000"/>
              </a:lnSpc>
              <a:defRPr sz="1600">
                <a:latin typeface="Calibri"/>
                <a:cs typeface="Calibri"/>
              </a:defRPr>
            </a:lvl3pPr>
            <a:lvl4pPr>
              <a:lnSpc>
                <a:spcPct val="120000"/>
              </a:lnSpc>
              <a:defRPr sz="1600">
                <a:latin typeface="Calibri"/>
                <a:cs typeface="Calibri"/>
              </a:defRPr>
            </a:lvl4pPr>
            <a:lvl5pPr>
              <a:lnSpc>
                <a:spcPct val="120000"/>
              </a:lnSpc>
              <a:defRPr sz="1600">
                <a:latin typeface="Calibri"/>
                <a:cs typeface="Calibri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pic>
        <p:nvPicPr>
          <p:cNvPr id="11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5025" y="280988"/>
            <a:ext cx="6165850" cy="647914"/>
          </a:xfrm>
        </p:spPr>
        <p:txBody>
          <a:bodyPr/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numero diapositiva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BFCB3E23-058B-4C9C-83F1-BEA51746B1C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data 15"/>
          <p:cNvSpPr>
            <a:spLocks noGrp="1"/>
          </p:cNvSpPr>
          <p:nvPr>
            <p:ph type="dt" sz="half" idx="11"/>
          </p:nvPr>
        </p:nvSpPr>
        <p:spPr>
          <a:xfrm>
            <a:off x="6305550" y="6565900"/>
            <a:ext cx="1087438" cy="365125"/>
          </a:xfrm>
          <a:prstGeom prst="rect">
            <a:avLst/>
          </a:prstGeom>
        </p:spPr>
        <p:txBody>
          <a:bodyPr/>
          <a:lstStyle>
            <a:lvl1pPr algn="r">
              <a:defRPr sz="1000" b="0" i="0">
                <a:solidFill>
                  <a:srgbClr val="8D8E8D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it-IT" dirty="0" smtClean="0"/>
              <a:t>01/01/2014</a:t>
            </a:r>
            <a:endParaRPr lang="it-IT" dirty="0"/>
          </a:p>
        </p:txBody>
      </p:sp>
      <p:pic>
        <p:nvPicPr>
          <p:cNvPr id="10" name="Picture 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5025" y="280988"/>
            <a:ext cx="6175375" cy="647914"/>
          </a:xfrm>
        </p:spPr>
        <p:txBody>
          <a:bodyPr/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7" name="Segnaposto numero diapositiva 7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AB550D60-3688-4F5D-B4CC-A574B1D4442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Segnaposto data 15"/>
          <p:cNvSpPr>
            <a:spLocks noGrp="1"/>
          </p:cNvSpPr>
          <p:nvPr>
            <p:ph type="dt" sz="half" idx="18"/>
          </p:nvPr>
        </p:nvSpPr>
        <p:spPr>
          <a:xfrm>
            <a:off x="6305550" y="6565900"/>
            <a:ext cx="1087438" cy="365125"/>
          </a:xfrm>
          <a:prstGeom prst="rect">
            <a:avLst/>
          </a:prstGeom>
        </p:spPr>
        <p:txBody>
          <a:bodyPr/>
          <a:lstStyle>
            <a:lvl1pPr algn="r">
              <a:defRPr sz="1000" b="0" i="0">
                <a:solidFill>
                  <a:srgbClr val="8D8E8D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it-IT" dirty="0" smtClean="0"/>
              <a:t>01/01/2014</a:t>
            </a:r>
            <a:endParaRPr lang="it-IT" dirty="0"/>
          </a:p>
        </p:txBody>
      </p:sp>
      <p:sp>
        <p:nvSpPr>
          <p:cNvPr id="10" name="Segnaposto contenuto 9"/>
          <p:cNvSpPr>
            <a:spLocks noGrp="1"/>
          </p:cNvSpPr>
          <p:nvPr>
            <p:ph sz="quarter" idx="19"/>
          </p:nvPr>
        </p:nvSpPr>
        <p:spPr>
          <a:xfrm>
            <a:off x="836613" y="1155700"/>
            <a:ext cx="3754437" cy="5014913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11" name="Segnaposto contenuto 9"/>
          <p:cNvSpPr>
            <a:spLocks noGrp="1"/>
          </p:cNvSpPr>
          <p:nvPr>
            <p:ph sz="quarter" idx="20"/>
          </p:nvPr>
        </p:nvSpPr>
        <p:spPr>
          <a:xfrm>
            <a:off x="4789488" y="1155700"/>
            <a:ext cx="3754437" cy="5014913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pic>
        <p:nvPicPr>
          <p:cNvPr id="12" name="Picture 11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/>
          </p:nvPr>
        </p:nvSpPr>
        <p:spPr>
          <a:xfrm>
            <a:off x="836613" y="1131888"/>
            <a:ext cx="7707312" cy="5099050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pic>
        <p:nvPicPr>
          <p:cNvPr id="11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egnaposto numero diapositiva 7"/>
          <p:cNvSpPr>
            <a:spLocks noGrp="1"/>
          </p:cNvSpPr>
          <p:nvPr>
            <p:ph type="sldNum" sz="quarter" idx="17"/>
          </p:nvPr>
        </p:nvSpPr>
        <p:spPr>
          <a:xfrm>
            <a:off x="8097838" y="6565900"/>
            <a:ext cx="434975" cy="365125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AB550D60-3688-4F5D-B4CC-A574B1D4442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4" name="Segnaposto data 15"/>
          <p:cNvSpPr>
            <a:spLocks noGrp="1"/>
          </p:cNvSpPr>
          <p:nvPr>
            <p:ph type="dt" sz="half" idx="18"/>
          </p:nvPr>
        </p:nvSpPr>
        <p:spPr>
          <a:xfrm>
            <a:off x="6305550" y="6565900"/>
            <a:ext cx="1087438" cy="365125"/>
          </a:xfrm>
          <a:prstGeom prst="rect">
            <a:avLst/>
          </a:prstGeom>
        </p:spPr>
        <p:txBody>
          <a:bodyPr/>
          <a:lstStyle>
            <a:lvl1pPr algn="r">
              <a:defRPr sz="1000" b="0" i="0">
                <a:solidFill>
                  <a:srgbClr val="8D8E8D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it-IT" dirty="0" smtClean="0"/>
              <a:t>01/01/2014</a:t>
            </a:r>
            <a:endParaRPr lang="it-IT" dirty="0"/>
          </a:p>
        </p:txBody>
      </p:sp>
      <p:sp>
        <p:nvSpPr>
          <p:cNvPr id="15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35025" y="280988"/>
            <a:ext cx="6165850" cy="624397"/>
          </a:xfrm>
        </p:spPr>
        <p:txBody>
          <a:bodyPr/>
          <a:lstStyle/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10" name="Segnaposto testo 9"/>
          <p:cNvSpPr>
            <a:spLocks noGrp="1"/>
          </p:cNvSpPr>
          <p:nvPr>
            <p:ph type="body" sz="quarter" idx="12"/>
          </p:nvPr>
        </p:nvSpPr>
        <p:spPr>
          <a:xfrm>
            <a:off x="847725" y="1155700"/>
            <a:ext cx="7685088" cy="5075238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pic>
        <p:nvPicPr>
          <p:cNvPr id="11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Segnaposto numero diapositiva 7"/>
          <p:cNvSpPr>
            <a:spLocks noGrp="1"/>
          </p:cNvSpPr>
          <p:nvPr>
            <p:ph type="sldNum" sz="quarter" idx="17"/>
          </p:nvPr>
        </p:nvSpPr>
        <p:spPr>
          <a:xfrm>
            <a:off x="8097838" y="6565900"/>
            <a:ext cx="434975" cy="365125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</a:lstStyle>
          <a:p>
            <a:fld id="{AB550D60-3688-4F5D-B4CC-A574B1D4442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4" name="Segnaposto data 15"/>
          <p:cNvSpPr>
            <a:spLocks noGrp="1"/>
          </p:cNvSpPr>
          <p:nvPr>
            <p:ph type="dt" sz="half" idx="18"/>
          </p:nvPr>
        </p:nvSpPr>
        <p:spPr>
          <a:xfrm>
            <a:off x="6305550" y="6565900"/>
            <a:ext cx="1087438" cy="365125"/>
          </a:xfrm>
          <a:prstGeom prst="rect">
            <a:avLst/>
          </a:prstGeom>
        </p:spPr>
        <p:txBody>
          <a:bodyPr/>
          <a:lstStyle>
            <a:lvl1pPr algn="r">
              <a:defRPr sz="1000" b="0" i="0">
                <a:solidFill>
                  <a:srgbClr val="8D8E8D"/>
                </a:solidFill>
                <a:latin typeface="Calibri"/>
                <a:cs typeface="Calibri"/>
              </a:defRPr>
            </a:lvl1pPr>
          </a:lstStyle>
          <a:p>
            <a:pPr>
              <a:defRPr/>
            </a:pPr>
            <a:r>
              <a:rPr lang="it-IT" dirty="0" smtClean="0"/>
              <a:t>01/01/2014</a:t>
            </a:r>
            <a:endParaRPr lang="it-IT" dirty="0"/>
          </a:p>
        </p:txBody>
      </p:sp>
      <p:sp>
        <p:nvSpPr>
          <p:cNvPr id="15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01/01/2014</a:t>
            </a:r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8" name="CasellaDiTesto 7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pic>
        <p:nvPicPr>
          <p:cNvPr id="9" name="Picture 10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>
            <a:spLocks noChangeArrowheads="1"/>
          </p:cNvSpPr>
          <p:nvPr userDrawn="1"/>
        </p:nvSpPr>
        <p:spPr bwMode="auto">
          <a:xfrm>
            <a:off x="-287338" y="-271463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10" hasCustomPrompt="1"/>
          </p:nvPr>
        </p:nvSpPr>
        <p:spPr>
          <a:xfrm>
            <a:off x="847725" y="2152650"/>
            <a:ext cx="7696200" cy="2076450"/>
          </a:xfrm>
        </p:spPr>
        <p:txBody>
          <a:bodyPr anchor="ctr"/>
          <a:lstStyle>
            <a:lvl1pPr algn="ctr">
              <a:buNone/>
              <a:defRPr sz="3200"/>
            </a:lvl1pPr>
          </a:lstStyle>
          <a:p>
            <a:pPr lvl="0"/>
            <a:r>
              <a:rPr lang="it-IT" dirty="0" smtClean="0"/>
              <a:t>GRAZIE.</a:t>
            </a:r>
            <a:endParaRPr lang="it-IT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494" y="560125"/>
            <a:ext cx="1247247" cy="99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hf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01/01/2014</a:t>
            </a:r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0D60-3688-4F5D-B4CC-A574B1D4442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pic>
        <p:nvPicPr>
          <p:cNvPr id="8" name="Picture 11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01/01/2014</a:t>
            </a:r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6" name="CasellaDiTesto 5"/>
          <p:cNvSpPr txBox="1">
            <a:spLocks noChangeArrowheads="1"/>
          </p:cNvSpPr>
          <p:nvPr userDrawn="1"/>
        </p:nvSpPr>
        <p:spPr bwMode="auto">
          <a:xfrm>
            <a:off x="3233738" y="11318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endParaRPr lang="it-IT" dirty="0" smtClean="0"/>
          </a:p>
        </p:txBody>
      </p:sp>
      <p:pic>
        <p:nvPicPr>
          <p:cNvPr id="7" name="Picture 9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7242" y="267025"/>
            <a:ext cx="795020" cy="63563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asellaDiTesto 4"/>
          <p:cNvSpPr txBox="1">
            <a:spLocks noChangeArrowheads="1"/>
          </p:cNvSpPr>
          <p:nvPr userDrawn="1"/>
        </p:nvSpPr>
        <p:spPr bwMode="auto">
          <a:xfrm>
            <a:off x="850900" y="6566898"/>
            <a:ext cx="2097088" cy="153888"/>
          </a:xfrm>
          <a:prstGeom prst="rect">
            <a:avLst/>
          </a:prstGeom>
          <a:extLst/>
        </p:spPr>
        <p:txBody>
          <a:bodyPr vert="horz" lIns="0" tIns="0" rIns="0" bIns="0" rtlCol="0" anchor="t"/>
          <a:lstStyle>
            <a:defPPr>
              <a:defRPr lang="it-IT"/>
            </a:defPPr>
            <a:lvl1pPr algn="r" fontAlgn="auto">
              <a:spcBef>
                <a:spcPts val="0"/>
              </a:spcBef>
              <a:spcAft>
                <a:spcPts val="0"/>
              </a:spcAft>
              <a:defRPr sz="1000" b="0" i="0">
                <a:solidFill>
                  <a:srgbClr val="8D8E8D"/>
                </a:solidFill>
                <a:latin typeface="Calibri"/>
                <a:ea typeface="+mn-ea"/>
                <a:cs typeface="Calibri"/>
              </a:defRPr>
            </a:lvl1pPr>
          </a:lstStyle>
          <a:p>
            <a:pPr lvl="0" algn="l"/>
            <a:r>
              <a:rPr lang="it-IT" dirty="0" smtClean="0"/>
              <a:t>Beniculturali.it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8/2/2013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p:hf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6956000-FE79-41FB-8E1A-CA9F457D1271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25" r:id="rId12"/>
    <p:sldLayoutId id="2147483817" r:id="rId13"/>
    <p:sldLayoutId id="2147483810" r:id="rId14"/>
    <p:sldLayoutId id="2147483809" r:id="rId15"/>
    <p:sldLayoutId id="2147483819" r:id="rId16"/>
    <p:sldLayoutId id="2147483813" r:id="rId17"/>
    <p:sldLayoutId id="2147483816" r:id="rId18"/>
    <p:sldLayoutId id="2147483824" r:id="rId19"/>
    <p:sldLayoutId id="2147483815" r:id="rId20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ctrTitle"/>
          </p:nvPr>
        </p:nvSpPr>
        <p:spPr>
          <a:xfrm>
            <a:off x="685800" y="2143760"/>
            <a:ext cx="7772400" cy="1236548"/>
          </a:xfrm>
          <a:solidFill>
            <a:schemeClr val="tx2"/>
          </a:solidFill>
        </p:spPr>
        <p:txBody>
          <a:bodyPr anchor="ctr">
            <a:noAutofit/>
          </a:bodyPr>
          <a:lstStyle/>
          <a:p>
            <a:pPr algn="ctr" eaLnBrk="1" hangingPunct="1"/>
            <a:r>
              <a:rPr lang="it-IT" sz="5400" b="1" dirty="0" smtClean="0">
                <a:solidFill>
                  <a:schemeClr val="bg1"/>
                </a:solidFill>
                <a:latin typeface="Calibri" pitchFamily="34" charset="0"/>
              </a:rPr>
              <a:t>Valore Cultura</a:t>
            </a:r>
            <a:endParaRPr lang="it-IT" sz="5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Decreto legge recante disposizioni urgenti </a:t>
            </a:r>
            <a:endParaRPr lang="it-IT" sz="2400" b="1" dirty="0" smtClean="0"/>
          </a:p>
          <a:p>
            <a:r>
              <a:rPr lang="it-IT" sz="2400" b="1" dirty="0" smtClean="0"/>
              <a:t>per </a:t>
            </a:r>
            <a:r>
              <a:rPr lang="it-IT" sz="2400" b="1" dirty="0"/>
              <a:t>la tutela, la valorizzazione e il rilancio </a:t>
            </a:r>
            <a:endParaRPr lang="it-IT" sz="2400" b="1" dirty="0" smtClean="0"/>
          </a:p>
          <a:p>
            <a:r>
              <a:rPr lang="it-IT" sz="2400" b="1" dirty="0" smtClean="0"/>
              <a:t>dei Beni </a:t>
            </a:r>
            <a:r>
              <a:rPr lang="it-IT" sz="2400" b="1" dirty="0"/>
              <a:t>e delle </a:t>
            </a:r>
            <a:r>
              <a:rPr lang="it-IT" sz="2400" b="1" dirty="0" smtClean="0"/>
              <a:t>Attività Culturali</a:t>
            </a:r>
            <a:endParaRPr lang="en-US" sz="24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445051" y="6376707"/>
            <a:ext cx="156688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Calibri"/>
                <a:cs typeface="Calibri"/>
              </a:rPr>
              <a:t>Roma 2 </a:t>
            </a:r>
            <a:r>
              <a:rPr lang="en-US" sz="1300" dirty="0" err="1" smtClean="0">
                <a:latin typeface="Calibri"/>
                <a:cs typeface="Calibri"/>
              </a:rPr>
              <a:t>agosto</a:t>
            </a:r>
            <a:r>
              <a:rPr lang="en-US" sz="1300" dirty="0" smtClean="0">
                <a:latin typeface="Calibri"/>
                <a:cs typeface="Calibri"/>
              </a:rPr>
              <a:t> 2013</a:t>
            </a:r>
          </a:p>
        </p:txBody>
      </p:sp>
    </p:spTree>
    <p:extLst>
      <p:ext uri="{BB962C8B-B14F-4D97-AF65-F5344CB8AC3E}">
        <p14:creationId xmlns:p14="http://schemas.microsoft.com/office/powerpoint/2010/main" val="1462684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664845" y="3383280"/>
            <a:ext cx="7894304" cy="1513840"/>
          </a:xfrm>
        </p:spPr>
        <p:txBody>
          <a:bodyPr>
            <a:normAutofit/>
          </a:bodyPr>
          <a:lstStyle/>
          <a:p>
            <a:r>
              <a:rPr lang="it-IT" sz="1900" b="1" dirty="0"/>
              <a:t>Gli enti culturali vigilati dal </a:t>
            </a:r>
            <a:r>
              <a:rPr lang="it-IT" sz="1900" b="1" dirty="0" err="1" smtClean="0"/>
              <a:t>MiBAC</a:t>
            </a:r>
            <a:r>
              <a:rPr lang="it-IT" sz="1900" b="1" dirty="0" smtClean="0"/>
              <a:t> </a:t>
            </a:r>
            <a:r>
              <a:rPr lang="it-IT" sz="1900" b="1" dirty="0"/>
              <a:t>e i </a:t>
            </a:r>
            <a:r>
              <a:rPr lang="it-IT" sz="1900" b="1" dirty="0" smtClean="0"/>
              <a:t>Teatri </a:t>
            </a:r>
            <a:r>
              <a:rPr lang="it-IT" sz="1900" b="1" dirty="0"/>
              <a:t>stabili pubblici </a:t>
            </a:r>
            <a:r>
              <a:rPr lang="it-IT" sz="1900" dirty="0" smtClean="0"/>
              <a:t>non dovranno più effettuare i </a:t>
            </a:r>
            <a:r>
              <a:rPr lang="it-IT" sz="1900" b="1" dirty="0" smtClean="0"/>
              <a:t>tagli </a:t>
            </a:r>
            <a:r>
              <a:rPr lang="it-IT" sz="1900" b="1" dirty="0"/>
              <a:t>orizzontali </a:t>
            </a:r>
            <a:r>
              <a:rPr lang="it-IT" sz="1900" dirty="0" smtClean="0"/>
              <a:t>sulle </a:t>
            </a:r>
            <a:r>
              <a:rPr lang="it-IT" sz="1900" dirty="0"/>
              <a:t>spese relative a pubblicità e </a:t>
            </a:r>
            <a:r>
              <a:rPr lang="it-IT" sz="1900" dirty="0" smtClean="0"/>
              <a:t>tournée come previsto dalla </a:t>
            </a:r>
            <a:r>
              <a:rPr lang="it-IT" sz="1900" dirty="0" err="1" smtClean="0"/>
              <a:t>spending</a:t>
            </a:r>
            <a:r>
              <a:rPr lang="it-IT" sz="1900" dirty="0" smtClean="0"/>
              <a:t> </a:t>
            </a:r>
            <a:r>
              <a:rPr lang="it-IT" sz="1900" dirty="0" err="1" smtClean="0"/>
              <a:t>review</a:t>
            </a:r>
            <a:endParaRPr lang="it-IT" sz="19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920" y="243840"/>
            <a:ext cx="6969760" cy="1395412"/>
          </a:xfrm>
        </p:spPr>
        <p:txBody>
          <a:bodyPr/>
          <a:lstStyle/>
          <a:p>
            <a:r>
              <a:rPr lang="it-IT" sz="3600" dirty="0" smtClean="0"/>
              <a:t>Teatri ed enti culturali salvi dai tagli</a:t>
            </a:r>
            <a:br>
              <a:rPr lang="it-IT" sz="3600" dirty="0" smtClean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79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47725" y="2641600"/>
            <a:ext cx="7685088" cy="3476458"/>
          </a:xfrm>
        </p:spPr>
        <p:txBody>
          <a:bodyPr>
            <a:noAutofit/>
          </a:bodyPr>
          <a:lstStyle/>
          <a:p>
            <a:r>
              <a:rPr lang="it-IT" sz="1900" dirty="0"/>
              <a:t>La </a:t>
            </a:r>
            <a:r>
              <a:rPr lang="it-IT" sz="1900" dirty="0" smtClean="0"/>
              <a:t>norma serve </a:t>
            </a:r>
            <a:r>
              <a:rPr lang="it-IT" sz="1900" dirty="0"/>
              <a:t>a risanare la </a:t>
            </a:r>
            <a:r>
              <a:rPr lang="it-IT" sz="1900" b="1" dirty="0" smtClean="0"/>
              <a:t>situazione </a:t>
            </a:r>
            <a:r>
              <a:rPr lang="it-IT" sz="1900" b="1" dirty="0"/>
              <a:t>debitoria</a:t>
            </a:r>
            <a:r>
              <a:rPr lang="it-IT" sz="1900" dirty="0"/>
              <a:t> delle </a:t>
            </a:r>
            <a:r>
              <a:rPr lang="it-IT" sz="1900" b="1" dirty="0"/>
              <a:t>fondazioni lirico-sinfoniche</a:t>
            </a:r>
            <a:r>
              <a:rPr lang="it-IT" sz="1900" dirty="0"/>
              <a:t>. È previsto un iter speciale a richiesta delle Fondazioni in stato di </a:t>
            </a:r>
            <a:r>
              <a:rPr lang="it-IT" sz="1900" dirty="0" smtClean="0"/>
              <a:t>crisi</a:t>
            </a:r>
            <a:endParaRPr lang="it-IT" sz="1900" dirty="0"/>
          </a:p>
          <a:p>
            <a:r>
              <a:rPr lang="it-IT" sz="1900" dirty="0" smtClean="0"/>
              <a:t>Le fondazioni potranno </a:t>
            </a:r>
            <a:r>
              <a:rPr lang="it-IT" sz="1900" dirty="0"/>
              <a:t>accedere a un </a:t>
            </a:r>
            <a:r>
              <a:rPr lang="it-IT" sz="1900" b="1" dirty="0" smtClean="0"/>
              <a:t>fondo </a:t>
            </a:r>
            <a:r>
              <a:rPr lang="it-IT" sz="1900" b="1" dirty="0"/>
              <a:t>di </a:t>
            </a:r>
            <a:r>
              <a:rPr lang="it-IT" sz="1900" b="1" dirty="0" smtClean="0"/>
              <a:t>75 </a:t>
            </a:r>
            <a:r>
              <a:rPr lang="it-IT" sz="1900" b="1" dirty="0"/>
              <a:t>milioni </a:t>
            </a:r>
            <a:r>
              <a:rPr lang="it-IT" sz="1900" dirty="0"/>
              <a:t>di </a:t>
            </a:r>
            <a:r>
              <a:rPr lang="it-IT" sz="1900" dirty="0" smtClean="0"/>
              <a:t>euro, che sarà gestito da un commissario straordinario. Dovranno: </a:t>
            </a:r>
          </a:p>
          <a:p>
            <a:pPr lvl="1"/>
            <a:r>
              <a:rPr lang="it-IT" sz="1900" dirty="0"/>
              <a:t>p</a:t>
            </a:r>
            <a:r>
              <a:rPr lang="it-IT" sz="1900" dirty="0" smtClean="0"/>
              <a:t>resentare entro </a:t>
            </a:r>
            <a:r>
              <a:rPr lang="it-IT" sz="1900" dirty="0"/>
              <a:t>90 giorni un </a:t>
            </a:r>
            <a:r>
              <a:rPr lang="it-IT" sz="1900" b="1" dirty="0" smtClean="0"/>
              <a:t>piano industriale di risanamento</a:t>
            </a:r>
          </a:p>
          <a:p>
            <a:pPr lvl="1"/>
            <a:r>
              <a:rPr lang="it-IT" sz="1900" b="1" dirty="0" smtClean="0"/>
              <a:t>ridurre</a:t>
            </a:r>
            <a:r>
              <a:rPr lang="it-IT" sz="1900" dirty="0" smtClean="0"/>
              <a:t> fino </a:t>
            </a:r>
            <a:r>
              <a:rPr lang="it-IT" sz="1900" dirty="0"/>
              <a:t>al 50% del personale tecnico </a:t>
            </a:r>
            <a:r>
              <a:rPr lang="it-IT" sz="1900" dirty="0" smtClean="0"/>
              <a:t>amministrativo</a:t>
            </a:r>
          </a:p>
          <a:p>
            <a:pPr lvl="1"/>
            <a:r>
              <a:rPr lang="it-IT" sz="1900" dirty="0" smtClean="0"/>
              <a:t>interrompere i </a:t>
            </a:r>
            <a:r>
              <a:rPr lang="it-IT" sz="1900" b="1" dirty="0"/>
              <a:t>contratti </a:t>
            </a:r>
            <a:r>
              <a:rPr lang="it-IT" sz="1900" b="1" dirty="0" smtClean="0"/>
              <a:t>integrativi</a:t>
            </a:r>
            <a:endParaRPr lang="it-IT" sz="1900" b="1" dirty="0"/>
          </a:p>
          <a:p>
            <a:r>
              <a:rPr lang="it-IT" sz="1900" dirty="0"/>
              <a:t>IL </a:t>
            </a:r>
            <a:r>
              <a:rPr lang="it-IT" sz="1900" dirty="0" err="1" smtClean="0"/>
              <a:t>MiBAC</a:t>
            </a:r>
            <a:r>
              <a:rPr lang="it-IT" sz="1900" dirty="0" smtClean="0"/>
              <a:t>, per </a:t>
            </a:r>
            <a:r>
              <a:rPr lang="it-IT" sz="1900" dirty="0"/>
              <a:t>salvaguardare i lavoratori, ha previsto la possibilità </a:t>
            </a:r>
            <a:r>
              <a:rPr lang="it-IT" sz="1900" dirty="0" smtClean="0"/>
              <a:t>di </a:t>
            </a:r>
            <a:r>
              <a:rPr lang="it-IT" sz="1900" dirty="0"/>
              <a:t>trasferimento </a:t>
            </a:r>
            <a:r>
              <a:rPr lang="it-IT" sz="1900" dirty="0" smtClean="0"/>
              <a:t>nelle varie sedi territoriali di </a:t>
            </a:r>
            <a:r>
              <a:rPr lang="it-IT" sz="1900" b="1" dirty="0" smtClean="0"/>
              <a:t>Ales </a:t>
            </a:r>
            <a:r>
              <a:rPr lang="it-IT" sz="1900" b="1" dirty="0"/>
              <a:t>spa </a:t>
            </a:r>
            <a:r>
              <a:rPr lang="it-IT" sz="1900" dirty="0"/>
              <a:t>del personale tecnico amministrativo in esubero </a:t>
            </a:r>
            <a:r>
              <a:rPr lang="it-IT" sz="1900" dirty="0" smtClean="0"/>
              <a:t>fino al 50%</a:t>
            </a:r>
            <a:endParaRPr lang="it-IT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223520"/>
            <a:ext cx="6165850" cy="1395412"/>
          </a:xfrm>
        </p:spPr>
        <p:txBody>
          <a:bodyPr/>
          <a:lstStyle/>
          <a:p>
            <a:r>
              <a:rPr lang="it-IT" sz="3600" dirty="0" smtClean="0"/>
              <a:t>Risanate le Fondazioni liriche</a:t>
            </a: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33727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796925" y="3271520"/>
            <a:ext cx="7685088" cy="1778000"/>
          </a:xfrm>
        </p:spPr>
        <p:txBody>
          <a:bodyPr>
            <a:noAutofit/>
          </a:bodyPr>
          <a:lstStyle/>
          <a:p>
            <a:r>
              <a:rPr lang="it-IT" sz="1900" b="1" dirty="0" smtClean="0"/>
              <a:t>Cambia la </a:t>
            </a:r>
            <a:r>
              <a:rPr lang="it-IT" sz="1900" b="1" dirty="0" err="1" smtClean="0"/>
              <a:t>governance</a:t>
            </a:r>
            <a:r>
              <a:rPr lang="it-IT" sz="1900" dirty="0"/>
              <a:t>: si </a:t>
            </a:r>
            <a:r>
              <a:rPr lang="it-IT" sz="1900" dirty="0" smtClean="0"/>
              <a:t>stabilirà </a:t>
            </a:r>
            <a:r>
              <a:rPr lang="it-IT" sz="1900" dirty="0"/>
              <a:t>l’obbligo del pareggio di bilancio e l’applicazione delle norme del codice dei contratti </a:t>
            </a:r>
            <a:r>
              <a:rPr lang="it-IT" sz="1900" dirty="0" smtClean="0"/>
              <a:t>pubblici</a:t>
            </a:r>
          </a:p>
          <a:p>
            <a:r>
              <a:rPr lang="it-IT" sz="1900" dirty="0" smtClean="0"/>
              <a:t>Verrà </a:t>
            </a:r>
            <a:r>
              <a:rPr lang="it-IT" sz="1900" dirty="0"/>
              <a:t>introdotto l’obbligo di </a:t>
            </a:r>
            <a:r>
              <a:rPr lang="it-IT" sz="1900" b="1" dirty="0"/>
              <a:t>cooperazione tra le fondazioni</a:t>
            </a:r>
            <a:r>
              <a:rPr lang="it-IT" sz="1900" dirty="0"/>
              <a:t> e di condivisione di programmi e </a:t>
            </a:r>
            <a:r>
              <a:rPr lang="it-IT" sz="1900" dirty="0" smtClean="0"/>
              <a:t>spettacoli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520" y="223520"/>
            <a:ext cx="6523355" cy="1395412"/>
          </a:xfrm>
        </p:spPr>
        <p:txBody>
          <a:bodyPr/>
          <a:lstStyle/>
          <a:p>
            <a:r>
              <a:rPr lang="it-IT" sz="3600" dirty="0" smtClean="0"/>
              <a:t>Riforma delle Fondazioni liriche</a:t>
            </a: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40853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47725" y="2733040"/>
            <a:ext cx="7685088" cy="3334218"/>
          </a:xfrm>
        </p:spPr>
        <p:txBody>
          <a:bodyPr>
            <a:normAutofit/>
          </a:bodyPr>
          <a:lstStyle/>
          <a:p>
            <a:r>
              <a:rPr lang="it-IT" sz="1900" dirty="0"/>
              <a:t>Le </a:t>
            </a:r>
            <a:r>
              <a:rPr lang="it-IT" sz="1900" b="1" dirty="0"/>
              <a:t>pubblicazioni</a:t>
            </a:r>
            <a:r>
              <a:rPr lang="it-IT" sz="1900" dirty="0"/>
              <a:t> che </a:t>
            </a:r>
            <a:r>
              <a:rPr lang="it-IT" sz="1900" dirty="0" smtClean="0"/>
              <a:t>documentino ricerche finanziate almeno per metà da </a:t>
            </a:r>
            <a:r>
              <a:rPr lang="it-IT" sz="1900" b="1" dirty="0" smtClean="0"/>
              <a:t>fondi </a:t>
            </a:r>
            <a:r>
              <a:rPr lang="it-IT" sz="1900" b="1" dirty="0"/>
              <a:t>pubblici</a:t>
            </a:r>
            <a:r>
              <a:rPr lang="it-IT" sz="1900" dirty="0"/>
              <a:t>, saranno accessibili </a:t>
            </a:r>
            <a:r>
              <a:rPr lang="it-IT" sz="1900" b="1" dirty="0"/>
              <a:t>gratuitamente</a:t>
            </a:r>
            <a:r>
              <a:rPr lang="it-IT" sz="1900" dirty="0"/>
              <a:t> e </a:t>
            </a:r>
            <a:r>
              <a:rPr lang="it-IT" sz="1900" b="1" dirty="0"/>
              <a:t>telematicamente</a:t>
            </a:r>
            <a:r>
              <a:rPr lang="it-IT" sz="1900" dirty="0"/>
              <a:t> da </a:t>
            </a:r>
            <a:r>
              <a:rPr lang="it-IT" sz="1900" dirty="0" smtClean="0"/>
              <a:t>chiunque</a:t>
            </a:r>
          </a:p>
          <a:p>
            <a:r>
              <a:rPr lang="it-IT" sz="1900" dirty="0" smtClean="0"/>
              <a:t>Le </a:t>
            </a:r>
            <a:r>
              <a:rPr lang="it-IT" sz="1900" dirty="0"/>
              <a:t>esecuzioni, le rappresentazioni e le letture </a:t>
            </a:r>
            <a:r>
              <a:rPr lang="it-IT" sz="1900" dirty="0" smtClean="0"/>
              <a:t>di una di queste opere, qualora avvenissero all’interno di una biblioteca, </a:t>
            </a:r>
            <a:r>
              <a:rPr lang="it-IT" sz="1900" dirty="0"/>
              <a:t>non saranno ritenute </a:t>
            </a:r>
            <a:r>
              <a:rPr lang="it-IT" sz="1900" b="1" dirty="0" smtClean="0"/>
              <a:t>pubbliche</a:t>
            </a:r>
            <a:r>
              <a:rPr lang="it-IT" sz="1900" dirty="0"/>
              <a:t> </a:t>
            </a:r>
            <a:r>
              <a:rPr lang="it-IT" sz="1900" dirty="0" smtClean="0"/>
              <a:t>se </a:t>
            </a:r>
            <a:r>
              <a:rPr lang="it-IT" sz="1900" dirty="0"/>
              <a:t>realizzate per </a:t>
            </a:r>
            <a:r>
              <a:rPr lang="it-IT" sz="1900" b="1" dirty="0"/>
              <a:t>promozione culturale </a:t>
            </a:r>
            <a:r>
              <a:rPr lang="it-IT" sz="1900" dirty="0" smtClean="0"/>
              <a:t>e </a:t>
            </a:r>
            <a:r>
              <a:rPr lang="it-IT" sz="1900" b="1" dirty="0" smtClean="0"/>
              <a:t>valorizzazione</a:t>
            </a:r>
            <a:r>
              <a:rPr lang="it-IT" sz="1900" dirty="0" smtClean="0"/>
              <a:t> </a:t>
            </a:r>
            <a:r>
              <a:rPr lang="it-IT" sz="1900" dirty="0"/>
              <a:t>dell’opera </a:t>
            </a:r>
            <a:r>
              <a:rPr lang="it-IT" sz="1900" dirty="0" smtClean="0"/>
              <a:t>stessa</a:t>
            </a:r>
          </a:p>
          <a:p>
            <a:r>
              <a:rPr lang="it-IT" sz="1900" dirty="0" smtClean="0"/>
              <a:t>Sarà pertanto attuata </a:t>
            </a:r>
            <a:r>
              <a:rPr lang="it-IT" sz="1900" dirty="0"/>
              <a:t>una </a:t>
            </a:r>
            <a:r>
              <a:rPr lang="it-IT" sz="1900" b="1" dirty="0"/>
              <a:t>strategia</a:t>
            </a:r>
            <a:r>
              <a:rPr lang="it-IT" sz="1900" dirty="0"/>
              <a:t> con il Ministero dell’Istruzione e della Ricerca per evitare duplicazione e sovrapposizione delle banche </a:t>
            </a:r>
            <a:r>
              <a:rPr lang="it-IT" sz="1900" dirty="0" smtClean="0"/>
              <a:t>dati</a:t>
            </a:r>
            <a:endParaRPr lang="it-IT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905" y="243840"/>
            <a:ext cx="6165850" cy="1395412"/>
          </a:xfrm>
        </p:spPr>
        <p:txBody>
          <a:bodyPr/>
          <a:lstStyle/>
          <a:p>
            <a:r>
              <a:rPr lang="it-IT" sz="3600" dirty="0" err="1" smtClean="0"/>
              <a:t>Saperi</a:t>
            </a:r>
            <a:r>
              <a:rPr lang="it-IT" sz="3600" dirty="0" smtClean="0"/>
              <a:t> accessibili</a:t>
            </a:r>
            <a:r>
              <a:rPr lang="it-IT" sz="1200" dirty="0" smtClean="0"/>
              <a:t/>
            </a:r>
            <a:br>
              <a:rPr lang="it-IT" sz="1200" dirty="0" smtClean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45284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0960"/>
            <a:ext cx="7772400" cy="779348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</a:rPr>
              <a:t>Valore Risorse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Disposizioni urgenti per assicurare efficienti risorse </a:t>
            </a:r>
            <a:endParaRPr lang="it-IT" sz="2000" b="1" dirty="0" smtClean="0"/>
          </a:p>
          <a:p>
            <a:r>
              <a:rPr lang="it-IT" sz="2000" b="1" dirty="0" smtClean="0"/>
              <a:t>al </a:t>
            </a:r>
            <a:r>
              <a:rPr lang="it-IT" sz="2000" b="1" dirty="0"/>
              <a:t>sistema dei beni, delle attività </a:t>
            </a:r>
            <a:r>
              <a:rPr lang="it-IT" sz="2000" b="1" dirty="0" smtClean="0"/>
              <a:t>culturali</a:t>
            </a:r>
            <a:endParaRPr lang="it-IT" sz="2000" b="1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709025" y="6565900"/>
            <a:ext cx="434975" cy="365125"/>
          </a:xfrm>
        </p:spPr>
        <p:txBody>
          <a:bodyPr/>
          <a:lstStyle/>
          <a:p>
            <a:fld id="{E6956000-FE79-41FB-8E1A-CA9F457D1271}" type="slidenum">
              <a:rPr lang="it-IT" smtClean="0"/>
              <a:pPr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470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47725" y="3129280"/>
            <a:ext cx="7685088" cy="2937978"/>
          </a:xfrm>
        </p:spPr>
        <p:txBody>
          <a:bodyPr>
            <a:normAutofit/>
          </a:bodyPr>
          <a:lstStyle/>
          <a:p>
            <a:r>
              <a:rPr lang="it-IT" sz="2000" dirty="0" smtClean="0"/>
              <a:t>È</a:t>
            </a:r>
            <a:r>
              <a:rPr lang="it-IT" sz="2000" b="1" dirty="0" smtClean="0"/>
              <a:t> </a:t>
            </a:r>
            <a:r>
              <a:rPr lang="it-IT" sz="1900" dirty="0" smtClean="0"/>
              <a:t>il primo passo verso una </a:t>
            </a:r>
            <a:r>
              <a:rPr lang="it-IT" sz="1900" b="1" dirty="0" smtClean="0"/>
              <a:t>riforma strutturale </a:t>
            </a:r>
            <a:r>
              <a:rPr lang="it-IT" sz="1900" dirty="0" smtClean="0"/>
              <a:t>dello spettacolo</a:t>
            </a:r>
          </a:p>
          <a:p>
            <a:r>
              <a:rPr lang="it-IT" sz="1900" b="1" dirty="0" smtClean="0"/>
              <a:t>I </a:t>
            </a:r>
            <a:r>
              <a:rPr lang="it-IT" sz="1900" b="1" dirty="0"/>
              <a:t>fondi </a:t>
            </a:r>
            <a:r>
              <a:rPr lang="it-IT" sz="1900" b="1" dirty="0" smtClean="0"/>
              <a:t>non </a:t>
            </a:r>
            <a:r>
              <a:rPr lang="it-IT" sz="1900" b="1" dirty="0"/>
              <a:t>saranno più assegnati a pioggia </a:t>
            </a:r>
            <a:r>
              <a:rPr lang="it-IT" sz="1900" dirty="0"/>
              <a:t>sui diritti </a:t>
            </a:r>
            <a:r>
              <a:rPr lang="it-IT" sz="1900" dirty="0" smtClean="0"/>
              <a:t>acquisiti</a:t>
            </a:r>
          </a:p>
          <a:p>
            <a:r>
              <a:rPr lang="it-IT" sz="1900" dirty="0" smtClean="0"/>
              <a:t>Saranno invece distribuiti in </a:t>
            </a:r>
            <a:r>
              <a:rPr lang="it-IT" sz="1900" dirty="0"/>
              <a:t>relazione alle </a:t>
            </a:r>
            <a:r>
              <a:rPr lang="it-IT" sz="1900" b="1" dirty="0"/>
              <a:t>attività svolte e </a:t>
            </a:r>
            <a:r>
              <a:rPr lang="it-IT" sz="1900" b="1" dirty="0" smtClean="0"/>
              <a:t>rendicontate</a:t>
            </a:r>
          </a:p>
          <a:p>
            <a:r>
              <a:rPr lang="it-IT" sz="1900" dirty="0" smtClean="0"/>
              <a:t>Ai </a:t>
            </a:r>
            <a:r>
              <a:rPr lang="it-IT" sz="1900" dirty="0"/>
              <a:t>fini di trasparenza </a:t>
            </a:r>
            <a:r>
              <a:rPr lang="it-IT" sz="1900" dirty="0" smtClean="0"/>
              <a:t>sarà poi </a:t>
            </a:r>
            <a:r>
              <a:rPr lang="it-IT" sz="1900" dirty="0"/>
              <a:t>prevista </a:t>
            </a:r>
            <a:r>
              <a:rPr lang="it-IT" sz="1900" b="1" dirty="0"/>
              <a:t>un’anagrafe degli incarichi </a:t>
            </a:r>
            <a:r>
              <a:rPr lang="it-IT" sz="1900" dirty="0"/>
              <a:t>amministrativi e artistici degli enti di </a:t>
            </a:r>
            <a:r>
              <a:rPr lang="it-IT" sz="1900" dirty="0" smtClean="0"/>
              <a:t>spettacolo</a:t>
            </a:r>
            <a:endParaRPr lang="it-IT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223520"/>
            <a:ext cx="6165850" cy="1395412"/>
          </a:xfrm>
        </p:spPr>
        <p:txBody>
          <a:bodyPr/>
          <a:lstStyle/>
          <a:p>
            <a:r>
              <a:rPr lang="it-IT" sz="3600" dirty="0" smtClean="0"/>
              <a:t>Fondi trasparenti</a:t>
            </a: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6200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735965" y="3545840"/>
            <a:ext cx="7685088" cy="1270000"/>
          </a:xfrm>
        </p:spPr>
        <p:txBody>
          <a:bodyPr>
            <a:normAutofit/>
          </a:bodyPr>
          <a:lstStyle/>
          <a:p>
            <a:r>
              <a:rPr lang="it-IT" sz="1900" dirty="0" smtClean="0"/>
              <a:t>Il ministro potrà nominare </a:t>
            </a:r>
            <a:r>
              <a:rPr lang="it-IT" sz="1900" b="1" dirty="0" smtClean="0"/>
              <a:t> </a:t>
            </a:r>
            <a:r>
              <a:rPr lang="it-IT" sz="1900" b="1" dirty="0"/>
              <a:t>gli organismi collegiali </a:t>
            </a:r>
            <a:r>
              <a:rPr lang="it-IT" sz="1900" dirty="0" smtClean="0"/>
              <a:t>necessari </a:t>
            </a:r>
            <a:r>
              <a:rPr lang="it-IT" sz="1900" dirty="0"/>
              <a:t>per decidere </a:t>
            </a:r>
            <a:r>
              <a:rPr lang="it-IT" sz="1900" dirty="0" smtClean="0"/>
              <a:t>l’utilizzo </a:t>
            </a:r>
            <a:r>
              <a:rPr lang="it-IT" sz="1900" dirty="0"/>
              <a:t>delle risorse </a:t>
            </a:r>
            <a:r>
              <a:rPr lang="it-IT" sz="1900" dirty="0" smtClean="0"/>
              <a:t>del </a:t>
            </a:r>
            <a:r>
              <a:rPr lang="it-IT" sz="1900" dirty="0" err="1" smtClean="0"/>
              <a:t>MiBAC</a:t>
            </a:r>
            <a:endParaRPr lang="it-IT" sz="19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223520"/>
            <a:ext cx="6165850" cy="1395412"/>
          </a:xfrm>
        </p:spPr>
        <p:txBody>
          <a:bodyPr/>
          <a:lstStyle/>
          <a:p>
            <a:r>
              <a:rPr lang="it-IT" sz="3600" dirty="0" smtClean="0"/>
              <a:t>Decisioni collegiali</a:t>
            </a: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25655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47725" y="3119120"/>
            <a:ext cx="7685088" cy="2948138"/>
          </a:xfrm>
        </p:spPr>
        <p:txBody>
          <a:bodyPr>
            <a:normAutofit/>
          </a:bodyPr>
          <a:lstStyle/>
          <a:p>
            <a:r>
              <a:rPr lang="it-IT" sz="1900" dirty="0"/>
              <a:t>Le </a:t>
            </a:r>
            <a:r>
              <a:rPr lang="it-IT" sz="1900" b="1" dirty="0"/>
              <a:t>donazioni fino a 5mila euro </a:t>
            </a:r>
            <a:r>
              <a:rPr lang="it-IT" sz="1900" dirty="0"/>
              <a:t>in favore della cultura </a:t>
            </a:r>
            <a:r>
              <a:rPr lang="it-IT" sz="1900" dirty="0" smtClean="0"/>
              <a:t>potranno </a:t>
            </a:r>
            <a:r>
              <a:rPr lang="it-IT" sz="1900" dirty="0"/>
              <a:t>essere </a:t>
            </a:r>
            <a:r>
              <a:rPr lang="it-IT" sz="1900" dirty="0" smtClean="0"/>
              <a:t>effettuate:</a:t>
            </a:r>
          </a:p>
          <a:p>
            <a:pPr lvl="1"/>
            <a:r>
              <a:rPr lang="it-IT" sz="1900" b="1" dirty="0" smtClean="0"/>
              <a:t>senza </a:t>
            </a:r>
            <a:r>
              <a:rPr lang="it-IT" sz="1900" b="1" dirty="0"/>
              <a:t>oneri amministrativi </a:t>
            </a:r>
            <a:r>
              <a:rPr lang="it-IT" sz="1900" dirty="0"/>
              <a:t>a carico del </a:t>
            </a:r>
            <a:r>
              <a:rPr lang="it-IT" sz="1900" dirty="0" smtClean="0"/>
              <a:t>privato</a:t>
            </a:r>
          </a:p>
          <a:p>
            <a:pPr lvl="1"/>
            <a:r>
              <a:rPr lang="it-IT" sz="1900" dirty="0" smtClean="0"/>
              <a:t>con </a:t>
            </a:r>
            <a:r>
              <a:rPr lang="it-IT" sz="1900" dirty="0"/>
              <a:t>la </a:t>
            </a:r>
            <a:r>
              <a:rPr lang="it-IT" sz="1900" b="1" dirty="0"/>
              <a:t>garanzia della destinazione </a:t>
            </a:r>
            <a:r>
              <a:rPr lang="it-IT" sz="1900" dirty="0"/>
              <a:t>indicata dal </a:t>
            </a:r>
            <a:r>
              <a:rPr lang="it-IT" sz="1900" dirty="0" smtClean="0"/>
              <a:t>donatore</a:t>
            </a:r>
          </a:p>
          <a:p>
            <a:pPr lvl="1"/>
            <a:r>
              <a:rPr lang="it-IT" sz="1900" dirty="0" smtClean="0"/>
              <a:t>con </a:t>
            </a:r>
            <a:r>
              <a:rPr lang="it-IT" sz="1900" dirty="0"/>
              <a:t>la </a:t>
            </a:r>
            <a:r>
              <a:rPr lang="it-IT" sz="1900" b="1" dirty="0"/>
              <a:t>piena pubblicità delle donazioni ricevute </a:t>
            </a:r>
            <a:r>
              <a:rPr lang="it-IT" sz="1900" dirty="0"/>
              <a:t>e del loro </a:t>
            </a:r>
            <a:r>
              <a:rPr lang="it-IT" sz="1900" dirty="0" smtClean="0"/>
              <a:t>impiego</a:t>
            </a:r>
            <a:endParaRPr lang="it-IT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223520"/>
            <a:ext cx="6533515" cy="1395412"/>
          </a:xfrm>
        </p:spPr>
        <p:txBody>
          <a:bodyPr/>
          <a:lstStyle/>
          <a:p>
            <a:r>
              <a:rPr lang="it-IT" sz="3600" dirty="0" smtClean="0"/>
              <a:t>Più facili le donazioni alla cultura</a:t>
            </a: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8632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51760"/>
            <a:ext cx="7772400" cy="728548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</a:rPr>
              <a:t> Valore Grandi Progetti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Disposizioni urgenti per la tutela, il restauro </a:t>
            </a:r>
            <a:endParaRPr lang="it-IT" sz="2000" b="1" dirty="0" smtClean="0"/>
          </a:p>
          <a:p>
            <a:r>
              <a:rPr lang="it-IT" sz="2000" b="1" dirty="0" smtClean="0"/>
              <a:t>e </a:t>
            </a:r>
            <a:r>
              <a:rPr lang="it-IT" sz="2000" b="1" dirty="0"/>
              <a:t>la valorizzazione del patrimonio culturale italiano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709025" y="6565900"/>
            <a:ext cx="434975" cy="365125"/>
          </a:xfrm>
        </p:spPr>
        <p:txBody>
          <a:bodyPr/>
          <a:lstStyle/>
          <a:p>
            <a:fld id="{E6956000-FE79-41FB-8E1A-CA9F457D1271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894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47725" y="2540000"/>
            <a:ext cx="7685088" cy="3870960"/>
          </a:xfrm>
        </p:spPr>
        <p:txBody>
          <a:bodyPr>
            <a:normAutofit fontScale="70000" lnSpcReduction="20000"/>
          </a:bodyPr>
          <a:lstStyle/>
          <a:p>
            <a:endParaRPr lang="it-IT" dirty="0" smtClean="0"/>
          </a:p>
          <a:p>
            <a:r>
              <a:rPr lang="it-IT" b="1" dirty="0" smtClean="0"/>
              <a:t>Una svolta per Pompei</a:t>
            </a:r>
            <a:r>
              <a:rPr lang="it-IT" dirty="0" smtClean="0"/>
              <a:t>: per gestire e coordinare gli interventi e gli appalti fuori e dentro il sito archeologico sarà istituita la figura di un Direttore generale del progetto Pompei che dovrà </a:t>
            </a:r>
            <a:r>
              <a:rPr lang="it-IT" b="1" dirty="0" smtClean="0"/>
              <a:t>definire le emergenze</a:t>
            </a:r>
            <a:r>
              <a:rPr lang="it-IT" dirty="0" smtClean="0"/>
              <a:t>, </a:t>
            </a:r>
            <a:r>
              <a:rPr lang="it-IT" b="1" dirty="0" smtClean="0"/>
              <a:t>assicurare lo svolgimento delle gare</a:t>
            </a:r>
            <a:r>
              <a:rPr lang="it-IT" dirty="0" smtClean="0"/>
              <a:t>, </a:t>
            </a:r>
            <a:r>
              <a:rPr lang="it-IT" b="1" dirty="0" smtClean="0"/>
              <a:t>migliorare la gestione del sito e delle spese</a:t>
            </a:r>
          </a:p>
          <a:p>
            <a:r>
              <a:rPr lang="it-IT" dirty="0" smtClean="0"/>
              <a:t>Il Direttore sarà </a:t>
            </a:r>
            <a:r>
              <a:rPr lang="it-IT" b="1" dirty="0" smtClean="0"/>
              <a:t>l’amministratore unico del nuovo organismo</a:t>
            </a:r>
            <a:r>
              <a:rPr lang="it-IT" dirty="0" smtClean="0"/>
              <a:t> «Progetto Pompei», che avrà il compito di definire i tempi di realizzazione degli interventi e potrà ricevere donazioni ed erogazioni liberali </a:t>
            </a:r>
          </a:p>
          <a:p>
            <a:r>
              <a:rPr lang="it-IT" dirty="0" smtClean="0"/>
              <a:t>Il Direttore avrà il </a:t>
            </a:r>
            <a:r>
              <a:rPr lang="it-IT" b="1" dirty="0" smtClean="0"/>
              <a:t>supporto di tecnici </a:t>
            </a:r>
            <a:r>
              <a:rPr lang="it-IT" dirty="0" smtClean="0"/>
              <a:t>provenienti dall’amministrazione statale (massimo 20 persone) e di 5 esperti in materia giuridica, economica, architettonica, urbanistica e infrastrutturale</a:t>
            </a:r>
          </a:p>
          <a:p>
            <a:r>
              <a:rPr lang="it-IT" dirty="0" smtClean="0"/>
              <a:t> </a:t>
            </a:r>
            <a:r>
              <a:rPr lang="it-IT" dirty="0"/>
              <a:t>L</a:t>
            </a:r>
            <a:r>
              <a:rPr lang="it-IT" dirty="0" smtClean="0"/>
              <a:t>a </a:t>
            </a:r>
            <a:r>
              <a:rPr lang="it-IT" b="1" dirty="0"/>
              <a:t>Soprintendenza speciale </a:t>
            </a:r>
            <a:r>
              <a:rPr lang="it-IT" dirty="0"/>
              <a:t>per i Beni archeologici di Pompei, Ercolano e </a:t>
            </a:r>
            <a:r>
              <a:rPr lang="it-IT" dirty="0" smtClean="0"/>
              <a:t>Stabia sarà </a:t>
            </a:r>
            <a:r>
              <a:rPr lang="it-IT" dirty="0"/>
              <a:t>separata dal polo museale di Napoli e </a:t>
            </a:r>
            <a:r>
              <a:rPr lang="it-IT" dirty="0" smtClean="0"/>
              <a:t>Caserta dove nascerà la nuova Soprintendenza per i beni archeologici</a:t>
            </a:r>
            <a:endParaRPr lang="it-IT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372428"/>
            <a:ext cx="6165850" cy="1395412"/>
          </a:xfrm>
        </p:spPr>
        <p:txBody>
          <a:bodyPr/>
          <a:lstStyle/>
          <a:p>
            <a:r>
              <a:rPr lang="it-IT" sz="3600" dirty="0" smtClean="0"/>
              <a:t>Pompei riparte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68704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17245" y="2682240"/>
            <a:ext cx="7685088" cy="3423920"/>
          </a:xfrm>
        </p:spPr>
        <p:txBody>
          <a:bodyPr>
            <a:normAutofit/>
          </a:bodyPr>
          <a:lstStyle/>
          <a:p>
            <a:r>
              <a:rPr lang="it-IT" sz="1900" dirty="0" smtClean="0"/>
              <a:t>Il Ministero avrà la possibilità di </a:t>
            </a:r>
            <a:r>
              <a:rPr lang="it-IT" sz="1900" b="1" dirty="0" smtClean="0"/>
              <a:t>razionalizzare i fondi interni </a:t>
            </a:r>
            <a:r>
              <a:rPr lang="it-IT" sz="1900" dirty="0" smtClean="0"/>
              <a:t>per </a:t>
            </a:r>
            <a:r>
              <a:rPr lang="it-IT" sz="1900" b="1" dirty="0" smtClean="0"/>
              <a:t>gestire al meglio le aperture museali</a:t>
            </a:r>
          </a:p>
          <a:p>
            <a:r>
              <a:rPr lang="it-IT" sz="1900" b="1" dirty="0" smtClean="0"/>
              <a:t>Gli introiti della vendita dei biglietti </a:t>
            </a:r>
            <a:r>
              <a:rPr lang="it-IT" sz="1900" dirty="0" smtClean="0"/>
              <a:t>e i proventi del merchandising relativi ai siti culturali, che con la finanziaria del 2008 erano stati ridotti fino all’attuale 10-15% , </a:t>
            </a:r>
            <a:r>
              <a:rPr lang="it-IT" sz="1900" b="1" dirty="0" smtClean="0"/>
              <a:t>saranno riassegnati interamente al </a:t>
            </a:r>
            <a:r>
              <a:rPr lang="it-IT" sz="1900" b="1" dirty="0" err="1" smtClean="0"/>
              <a:t>MiBAC</a:t>
            </a:r>
            <a:endParaRPr lang="it-IT" sz="1900" b="1" dirty="0" smtClean="0"/>
          </a:p>
          <a:p>
            <a:r>
              <a:rPr lang="it-IT" sz="1900" dirty="0" smtClean="0"/>
              <a:t>Alcuni </a:t>
            </a:r>
            <a:r>
              <a:rPr lang="it-IT" sz="1900" b="1" dirty="0" smtClean="0"/>
              <a:t>spazi statali </a:t>
            </a:r>
            <a:r>
              <a:rPr lang="it-IT" sz="1900" dirty="0" smtClean="0"/>
              <a:t>e demaniali saranno affidati alla </a:t>
            </a:r>
            <a:r>
              <a:rPr lang="it-IT" sz="1900" b="1" dirty="0" smtClean="0"/>
              <a:t>gestione di artisti under 35</a:t>
            </a:r>
            <a:r>
              <a:rPr lang="it-IT" sz="1900" dirty="0" smtClean="0"/>
              <a:t>, sulla base di bandi pubblici a rotazione semestrale. In questo modo, sull’esempio di «59 Rivoli» a Parigi, saranno creati spazi all’interno delle città in cui gli artisti potranno </a:t>
            </a:r>
            <a:r>
              <a:rPr lang="it-IT" sz="1900" b="1" dirty="0" smtClean="0"/>
              <a:t>esprimersi creativamente</a:t>
            </a:r>
            <a:r>
              <a:rPr lang="it-IT" sz="1900" dirty="0" smtClean="0"/>
              <a:t> e ricercare </a:t>
            </a:r>
            <a:r>
              <a:rPr lang="it-IT" sz="1900" b="1" dirty="0" smtClean="0"/>
              <a:t>nuove forme di espressione</a:t>
            </a:r>
          </a:p>
          <a:p>
            <a:pPr marL="0" indent="0">
              <a:buNone/>
            </a:pPr>
            <a:endParaRPr lang="it-IT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865" y="304800"/>
            <a:ext cx="6165850" cy="1395412"/>
          </a:xfrm>
        </p:spPr>
        <p:txBody>
          <a:bodyPr/>
          <a:lstStyle/>
          <a:p>
            <a:r>
              <a:rPr lang="it-IT" sz="3600" dirty="0" smtClean="0"/>
              <a:t>I musei riaprono</a:t>
            </a:r>
            <a:r>
              <a:rPr lang="it-IT" sz="1200" dirty="0" smtClean="0"/>
              <a:t/>
            </a:r>
            <a:br>
              <a:rPr lang="it-IT" sz="1200" dirty="0" smtClean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39094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88365" y="3007360"/>
            <a:ext cx="7685088" cy="2978618"/>
          </a:xfrm>
        </p:spPr>
        <p:txBody>
          <a:bodyPr>
            <a:normAutofit/>
          </a:bodyPr>
          <a:lstStyle/>
          <a:p>
            <a:r>
              <a:rPr lang="it-IT" sz="2000" dirty="0"/>
              <a:t>Per il completamento del progetto </a:t>
            </a:r>
            <a:r>
              <a:rPr lang="it-IT" sz="2000" b="1" dirty="0"/>
              <a:t>Nuovi Uffizi</a:t>
            </a:r>
            <a:r>
              <a:rPr lang="it-IT" sz="2000" dirty="0"/>
              <a:t> saranno stanziati </a:t>
            </a:r>
            <a:r>
              <a:rPr lang="it-IT" sz="2000" b="1" dirty="0"/>
              <a:t>8</a:t>
            </a:r>
            <a:r>
              <a:rPr lang="it-IT" sz="2000" b="1" dirty="0" smtClean="0"/>
              <a:t> </a:t>
            </a:r>
            <a:r>
              <a:rPr lang="it-IT" sz="2000" b="1" dirty="0"/>
              <a:t>milioni di </a:t>
            </a:r>
            <a:r>
              <a:rPr lang="it-IT" sz="2000" b="1" dirty="0" smtClean="0"/>
              <a:t>euro </a:t>
            </a:r>
          </a:p>
          <a:p>
            <a:r>
              <a:rPr lang="it-IT" sz="2000" dirty="0" smtClean="0"/>
              <a:t>Per </a:t>
            </a:r>
            <a:r>
              <a:rPr lang="it-IT" sz="2000" dirty="0"/>
              <a:t>la realizzazione della sede del </a:t>
            </a:r>
            <a:r>
              <a:rPr lang="it-IT" sz="2000" b="1" dirty="0"/>
              <a:t>Museo della Shoah</a:t>
            </a:r>
            <a:r>
              <a:rPr lang="it-IT" sz="2000" dirty="0"/>
              <a:t> di Ferrara </a:t>
            </a:r>
            <a:r>
              <a:rPr lang="it-IT" sz="2000" dirty="0" smtClean="0"/>
              <a:t>sarà </a:t>
            </a:r>
            <a:r>
              <a:rPr lang="it-IT" sz="2000" dirty="0"/>
              <a:t>previsto uno stanziamento di </a:t>
            </a:r>
            <a:r>
              <a:rPr lang="it-IT" sz="2000" b="1" dirty="0"/>
              <a:t>4</a:t>
            </a:r>
            <a:r>
              <a:rPr lang="it-IT" sz="2000" b="1" dirty="0" smtClean="0"/>
              <a:t> </a:t>
            </a:r>
            <a:r>
              <a:rPr lang="it-IT" sz="2000" b="1" dirty="0"/>
              <a:t>milioni di </a:t>
            </a:r>
            <a:r>
              <a:rPr lang="it-IT" sz="2000" b="1" dirty="0" smtClean="0"/>
              <a:t>euro</a:t>
            </a:r>
            <a:r>
              <a:rPr lang="it-IT" sz="2000" dirty="0" smtClean="0"/>
              <a:t> </a:t>
            </a:r>
          </a:p>
          <a:p>
            <a:r>
              <a:rPr lang="it-IT" sz="2000" dirty="0" smtClean="0"/>
              <a:t>Per </a:t>
            </a:r>
            <a:r>
              <a:rPr lang="it-IT" sz="2000" dirty="0"/>
              <a:t>una </a:t>
            </a:r>
            <a:r>
              <a:rPr lang="it-IT" sz="2000" dirty="0" smtClean="0"/>
              <a:t>serie </a:t>
            </a:r>
            <a:r>
              <a:rPr lang="it-IT" sz="2000" dirty="0"/>
              <a:t>di </a:t>
            </a:r>
            <a:r>
              <a:rPr lang="it-IT" sz="2000" b="1" dirty="0" smtClean="0"/>
              <a:t>siti che necessitano di interventi urgenti </a:t>
            </a:r>
            <a:r>
              <a:rPr lang="it-IT" sz="2000" dirty="0" smtClean="0"/>
              <a:t>dei </a:t>
            </a:r>
            <a:r>
              <a:rPr lang="it-IT" sz="2000" dirty="0"/>
              <a:t>Beni Culturali </a:t>
            </a:r>
            <a:r>
              <a:rPr lang="it-IT" sz="2000" dirty="0" smtClean="0"/>
              <a:t>saranno stanziati </a:t>
            </a:r>
            <a:r>
              <a:rPr lang="it-IT" sz="2000" b="1" dirty="0"/>
              <a:t>2</a:t>
            </a:r>
            <a:r>
              <a:rPr lang="it-IT" sz="2000" b="1" dirty="0" smtClean="0"/>
              <a:t> </a:t>
            </a:r>
            <a:r>
              <a:rPr lang="it-IT" sz="2000" b="1" dirty="0"/>
              <a:t>milioni di </a:t>
            </a:r>
            <a:r>
              <a:rPr lang="it-IT" sz="2000" b="1" dirty="0" smtClean="0"/>
              <a:t>euro</a:t>
            </a:r>
            <a:endParaRPr lang="it-IT" sz="2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544" y="213360"/>
            <a:ext cx="6480175" cy="1395412"/>
          </a:xfrm>
        </p:spPr>
        <p:txBody>
          <a:bodyPr/>
          <a:lstStyle/>
          <a:p>
            <a:r>
              <a:rPr lang="it-IT" sz="3600" dirty="0" smtClean="0"/>
              <a:t>Nuove risorse per i grandi progetti</a:t>
            </a:r>
            <a:r>
              <a:rPr lang="it-IT" sz="1200" dirty="0" smtClean="0"/>
              <a:t/>
            </a:r>
            <a:br>
              <a:rPr lang="it-IT" sz="1200" dirty="0" smtClean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17382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47725" y="2854960"/>
            <a:ext cx="7685088" cy="3212298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it-IT" sz="1900" dirty="0" smtClean="0"/>
              <a:t>Per </a:t>
            </a:r>
            <a:r>
              <a:rPr lang="it-IT" sz="1900" dirty="0"/>
              <a:t>facilitare l’accesso e la </a:t>
            </a:r>
            <a:r>
              <a:rPr lang="it-IT" sz="1900" dirty="0" smtClean="0"/>
              <a:t>fruizione del patrimonio </a:t>
            </a:r>
            <a:r>
              <a:rPr lang="it-IT" sz="1900" dirty="0"/>
              <a:t>culturale</a:t>
            </a:r>
            <a:r>
              <a:rPr lang="it-IT" sz="1900" dirty="0" smtClean="0"/>
              <a:t> </a:t>
            </a:r>
            <a:r>
              <a:rPr lang="it-IT" sz="1900" dirty="0"/>
              <a:t>da parte del </a:t>
            </a:r>
            <a:r>
              <a:rPr lang="it-IT" sz="1900" dirty="0" smtClean="0"/>
              <a:t>pubblico, il </a:t>
            </a:r>
            <a:r>
              <a:rPr lang="it-IT" sz="1900" dirty="0" err="1" smtClean="0"/>
              <a:t>MiBAC</a:t>
            </a:r>
            <a:r>
              <a:rPr lang="it-IT" sz="1900" dirty="0" smtClean="0"/>
              <a:t> attuerà </a:t>
            </a:r>
            <a:r>
              <a:rPr lang="it-IT" sz="1900" dirty="0"/>
              <a:t>un </a:t>
            </a:r>
            <a:r>
              <a:rPr lang="it-IT" sz="1900" b="1" dirty="0"/>
              <a:t>programma straordinario </a:t>
            </a:r>
            <a:r>
              <a:rPr lang="it-IT" sz="1900" b="1" dirty="0" smtClean="0"/>
              <a:t>di inventariazione </a:t>
            </a:r>
            <a:r>
              <a:rPr lang="it-IT" sz="1900" b="1" dirty="0"/>
              <a:t>e </a:t>
            </a:r>
            <a:r>
              <a:rPr lang="it-IT" sz="1900" b="1" dirty="0" smtClean="0"/>
              <a:t>digitalizzazione</a:t>
            </a:r>
          </a:p>
          <a:p>
            <a:r>
              <a:rPr lang="it-IT" sz="1900" dirty="0" smtClean="0"/>
              <a:t>Per questo, saranno selezionati </a:t>
            </a:r>
            <a:r>
              <a:rPr lang="it-IT" sz="1900" b="1" dirty="0"/>
              <a:t>500 </a:t>
            </a:r>
            <a:r>
              <a:rPr lang="it-IT" sz="1900" b="1" dirty="0" smtClean="0"/>
              <a:t>laureati under 35 </a:t>
            </a:r>
            <a:r>
              <a:rPr lang="it-IT" sz="1900" dirty="0" smtClean="0"/>
              <a:t>ai </a:t>
            </a:r>
            <a:r>
              <a:rPr lang="it-IT" sz="1900" dirty="0"/>
              <a:t>quali sarà data la possibilità di </a:t>
            </a:r>
            <a:r>
              <a:rPr lang="it-IT" sz="1900" dirty="0" smtClean="0"/>
              <a:t>accedere a </a:t>
            </a:r>
            <a:r>
              <a:rPr lang="it-IT" sz="1900" b="1" dirty="0" smtClean="0"/>
              <a:t>un tirocinio </a:t>
            </a:r>
            <a:r>
              <a:rPr lang="it-IT" sz="1900" dirty="0" smtClean="0"/>
              <a:t>di </a:t>
            </a:r>
            <a:r>
              <a:rPr lang="it-IT" sz="1900" b="1" dirty="0" smtClean="0"/>
              <a:t>12 </a:t>
            </a:r>
            <a:r>
              <a:rPr lang="it-IT" sz="1900" b="1" dirty="0"/>
              <a:t>mesi </a:t>
            </a:r>
          </a:p>
          <a:p>
            <a:r>
              <a:rPr lang="it-IT" sz="1900" dirty="0" smtClean="0"/>
              <a:t>Il </a:t>
            </a:r>
            <a:r>
              <a:rPr lang="it-IT" sz="1900" dirty="0"/>
              <a:t>progetto pilota </a:t>
            </a:r>
            <a:r>
              <a:rPr lang="it-IT" sz="1900" dirty="0" smtClean="0"/>
              <a:t>partirà </a:t>
            </a:r>
            <a:r>
              <a:rPr lang="it-IT" sz="1900" dirty="0"/>
              <a:t>nelle regioni </a:t>
            </a:r>
            <a:r>
              <a:rPr lang="it-IT" sz="1900" b="1" dirty="0" smtClean="0"/>
              <a:t>Puglia, Campania, Calabria e Sicilia</a:t>
            </a:r>
            <a:r>
              <a:rPr lang="it-IT" sz="1900" dirty="0" smtClean="0"/>
              <a:t>, </a:t>
            </a:r>
            <a:r>
              <a:rPr lang="it-IT" sz="1900" dirty="0"/>
              <a:t>con i primi 100 </a:t>
            </a:r>
            <a:r>
              <a:rPr lang="it-IT" sz="1900" dirty="0" smtClean="0"/>
              <a:t>ragazzi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280988"/>
            <a:ext cx="6165850" cy="1395412"/>
          </a:xfrm>
        </p:spPr>
        <p:txBody>
          <a:bodyPr/>
          <a:lstStyle/>
          <a:p>
            <a:r>
              <a:rPr lang="it-IT" sz="3600" dirty="0" smtClean="0"/>
              <a:t>500 giovani per la cultura</a:t>
            </a:r>
            <a:r>
              <a:rPr lang="it-IT" sz="2800" dirty="0" smtClean="0"/>
              <a:t/>
            </a:r>
            <a:br>
              <a:rPr lang="it-IT" sz="2800" dirty="0" smtClean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8935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51760"/>
            <a:ext cx="7772400" cy="728548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</a:rPr>
              <a:t> </a:t>
            </a:r>
            <a:r>
              <a:rPr lang="it-IT" sz="4000" b="1" dirty="0">
                <a:solidFill>
                  <a:schemeClr val="bg1"/>
                </a:solidFill>
              </a:rPr>
              <a:t>V</a:t>
            </a:r>
            <a:r>
              <a:rPr lang="it-IT" sz="4000" b="1" dirty="0" smtClean="0">
                <a:solidFill>
                  <a:schemeClr val="bg1"/>
                </a:solidFill>
              </a:rPr>
              <a:t>alore Cinema e Spettacolo</a:t>
            </a:r>
            <a:endParaRPr lang="it-IT" sz="4000" b="1" dirty="0">
              <a:solidFill>
                <a:schemeClr val="bg1"/>
              </a:solidFill>
            </a:endParaRP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2000" b="1" dirty="0"/>
              <a:t>Disposizioni urgenti per il rilancio del cinema</a:t>
            </a:r>
            <a:r>
              <a:rPr lang="it-IT" sz="2000" b="1" dirty="0" smtClean="0"/>
              <a:t>,</a:t>
            </a:r>
          </a:p>
          <a:p>
            <a:r>
              <a:rPr lang="it-IT" sz="2000" b="1" dirty="0" smtClean="0"/>
              <a:t> </a:t>
            </a:r>
            <a:r>
              <a:rPr lang="it-IT" sz="2000" b="1" dirty="0"/>
              <a:t>delle attività musicali e per lo spettacolo dal vivo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>
          <a:xfrm>
            <a:off x="8709025" y="6565900"/>
            <a:ext cx="434975" cy="365125"/>
          </a:xfrm>
        </p:spPr>
        <p:txBody>
          <a:bodyPr/>
          <a:lstStyle/>
          <a:p>
            <a:fld id="{E6956000-FE79-41FB-8E1A-CA9F457D1271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1899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57885" y="3322320"/>
            <a:ext cx="7685088" cy="2743200"/>
          </a:xfrm>
        </p:spPr>
        <p:txBody>
          <a:bodyPr>
            <a:normAutofit/>
          </a:bodyPr>
          <a:lstStyle/>
          <a:p>
            <a:r>
              <a:rPr lang="it-IT" sz="1900" b="1" dirty="0" smtClean="0"/>
              <a:t>Per il </a:t>
            </a:r>
            <a:r>
              <a:rPr lang="it-IT" sz="1900" b="1" dirty="0" err="1" smtClean="0"/>
              <a:t>tax</a:t>
            </a:r>
            <a:r>
              <a:rPr lang="it-IT" sz="1900" b="1" dirty="0" smtClean="0"/>
              <a:t> credit per il cinema</a:t>
            </a:r>
            <a:r>
              <a:rPr lang="it-IT" sz="1900" dirty="0" smtClean="0"/>
              <a:t>, come </a:t>
            </a:r>
            <a:r>
              <a:rPr lang="it-IT" sz="1900" dirty="0"/>
              <a:t>auspicato dagli operatori del settore, </a:t>
            </a:r>
            <a:r>
              <a:rPr lang="it-IT" sz="1900" dirty="0" smtClean="0"/>
              <a:t>sarà garantita la </a:t>
            </a:r>
            <a:r>
              <a:rPr lang="it-IT" sz="1900" dirty="0"/>
              <a:t>cifra di 90 </a:t>
            </a:r>
            <a:r>
              <a:rPr lang="it-IT" sz="1900" dirty="0" smtClean="0"/>
              <a:t>milioni </a:t>
            </a:r>
            <a:r>
              <a:rPr lang="it-IT" sz="1900"/>
              <a:t>di </a:t>
            </a:r>
            <a:r>
              <a:rPr lang="it-IT" sz="1900" smtClean="0"/>
              <a:t>euro</a:t>
            </a:r>
            <a:endParaRPr lang="it-IT" sz="19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223520"/>
            <a:ext cx="6165850" cy="1395412"/>
          </a:xfrm>
        </p:spPr>
        <p:txBody>
          <a:bodyPr/>
          <a:lstStyle/>
          <a:p>
            <a:r>
              <a:rPr lang="it-IT" sz="3600" dirty="0" err="1" smtClean="0"/>
              <a:t>Tax</a:t>
            </a:r>
            <a:r>
              <a:rPr lang="it-IT" sz="3600" dirty="0" smtClean="0"/>
              <a:t> credit per il cinema</a:t>
            </a: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29135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idx="1"/>
          </p:nvPr>
        </p:nvSpPr>
        <p:spPr>
          <a:xfrm>
            <a:off x="847725" y="2631440"/>
            <a:ext cx="7685088" cy="343581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1900" dirty="0"/>
          </a:p>
          <a:p>
            <a:r>
              <a:rPr lang="it-IT" sz="1900" dirty="0" smtClean="0"/>
              <a:t>Sarà </a:t>
            </a:r>
            <a:r>
              <a:rPr lang="it-IT" sz="1900" dirty="0"/>
              <a:t>introdotto </a:t>
            </a:r>
            <a:r>
              <a:rPr lang="it-IT" sz="1900" b="1" dirty="0"/>
              <a:t>un </a:t>
            </a:r>
            <a:r>
              <a:rPr lang="it-IT" sz="1900" b="1" dirty="0" err="1"/>
              <a:t>tax</a:t>
            </a:r>
            <a:r>
              <a:rPr lang="it-IT" sz="1900" b="1" dirty="0"/>
              <a:t> credit </a:t>
            </a:r>
            <a:r>
              <a:rPr lang="it-IT" sz="1900" b="1" dirty="0" smtClean="0"/>
              <a:t>pari a 5 milioni di euro sulla musica</a:t>
            </a:r>
            <a:r>
              <a:rPr lang="it-IT" sz="1900" dirty="0" smtClean="0"/>
              <a:t>, ispirato </a:t>
            </a:r>
            <a:r>
              <a:rPr lang="it-IT" sz="1900" dirty="0"/>
              <a:t>a quello sul cinema, </a:t>
            </a:r>
            <a:r>
              <a:rPr lang="it-IT" sz="1900" dirty="0" smtClean="0"/>
              <a:t>per</a:t>
            </a:r>
          </a:p>
          <a:p>
            <a:pPr lvl="1"/>
            <a:r>
              <a:rPr lang="it-IT" sz="1900" dirty="0" smtClean="0"/>
              <a:t>far </a:t>
            </a:r>
            <a:r>
              <a:rPr lang="it-IT" sz="1900" dirty="0"/>
              <a:t>fronte alla crisi del mercato </a:t>
            </a:r>
            <a:r>
              <a:rPr lang="it-IT" sz="1900" dirty="0" smtClean="0"/>
              <a:t>musicale </a:t>
            </a:r>
          </a:p>
          <a:p>
            <a:pPr lvl="1"/>
            <a:r>
              <a:rPr lang="it-IT" sz="1900" dirty="0" smtClean="0"/>
              <a:t>promuovere </a:t>
            </a:r>
            <a:r>
              <a:rPr lang="it-IT" sz="1900" b="1" dirty="0"/>
              <a:t>giovani artisti e compositori </a:t>
            </a:r>
            <a:r>
              <a:rPr lang="it-IT" sz="1900" b="1" dirty="0" smtClean="0"/>
              <a:t>emergenti</a:t>
            </a:r>
          </a:p>
          <a:p>
            <a:r>
              <a:rPr lang="it-IT" sz="1900" dirty="0" smtClean="0"/>
              <a:t>ne beneficeranno opere prime e opere seconde, senza distinzioni di genere</a:t>
            </a:r>
            <a:endParaRPr lang="it-IT" sz="1900" dirty="0"/>
          </a:p>
          <a:p>
            <a:pPr marL="0" indent="0">
              <a:buNone/>
            </a:pPr>
            <a:endParaRPr lang="it-IT" sz="1900" dirty="0"/>
          </a:p>
          <a:p>
            <a:endParaRPr lang="it-IT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B3E23-058B-4C9C-83F1-BEA51746B1C2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223520"/>
            <a:ext cx="6165850" cy="1395412"/>
          </a:xfrm>
        </p:spPr>
        <p:txBody>
          <a:bodyPr/>
          <a:lstStyle/>
          <a:p>
            <a:r>
              <a:rPr lang="it-IT" sz="3600" dirty="0" err="1" smtClean="0"/>
              <a:t>Tax</a:t>
            </a:r>
            <a:r>
              <a:rPr lang="it-IT" sz="3600" dirty="0" smtClean="0"/>
              <a:t> credit sulla musica</a:t>
            </a:r>
            <a:r>
              <a:rPr lang="it-IT" sz="1200" dirty="0"/>
              <a:t/>
            </a:r>
            <a:br>
              <a:rPr lang="it-IT" sz="1200" dirty="0"/>
            </a:b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1618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8686</TotalTime>
  <Words>935</Words>
  <Application>Microsoft Office PowerPoint</Application>
  <PresentationFormat>Presentazione su schermo (4:3)</PresentationFormat>
  <Paragraphs>85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Onde</vt:lpstr>
      <vt:lpstr>Valore Cultura</vt:lpstr>
      <vt:lpstr> Valore Grandi Progetti</vt:lpstr>
      <vt:lpstr>Pompei riparte</vt:lpstr>
      <vt:lpstr>I musei riaprono </vt:lpstr>
      <vt:lpstr>Nuove risorse per i grandi progetti </vt:lpstr>
      <vt:lpstr>500 giovani per la cultura </vt:lpstr>
      <vt:lpstr> Valore Cinema e Spettacolo</vt:lpstr>
      <vt:lpstr>Tax credit per il cinema </vt:lpstr>
      <vt:lpstr>Tax credit sulla musica </vt:lpstr>
      <vt:lpstr>Teatri ed enti culturali salvi dai tagli </vt:lpstr>
      <vt:lpstr>Risanate le Fondazioni liriche </vt:lpstr>
      <vt:lpstr>Riforma delle Fondazioni liriche </vt:lpstr>
      <vt:lpstr>Saperi accessibili </vt:lpstr>
      <vt:lpstr>Valore Risorse</vt:lpstr>
      <vt:lpstr>Fondi trasparenti </vt:lpstr>
      <vt:lpstr>Decisioni collegiali </vt:lpstr>
      <vt:lpstr>Più facili le donazioni alla cultura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MiBAC</dc:creator>
  <cp:lastModifiedBy>Luca Di Raimondo</cp:lastModifiedBy>
  <cp:revision>2652</cp:revision>
  <cp:lastPrinted>2013-08-02T09:31:18Z</cp:lastPrinted>
  <dcterms:created xsi:type="dcterms:W3CDTF">2013-03-15T11:00:03Z</dcterms:created>
  <dcterms:modified xsi:type="dcterms:W3CDTF">2013-08-02T10:44:18Z</dcterms:modified>
</cp:coreProperties>
</file>